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1" r:id="rId2"/>
    <p:sldId id="273" r:id="rId3"/>
    <p:sldId id="257" r:id="rId4"/>
    <p:sldId id="262" r:id="rId5"/>
    <p:sldId id="335" r:id="rId6"/>
    <p:sldId id="271" r:id="rId7"/>
    <p:sldId id="272" r:id="rId8"/>
    <p:sldId id="274" r:id="rId9"/>
    <p:sldId id="265" r:id="rId10"/>
    <p:sldId id="275" r:id="rId11"/>
    <p:sldId id="281" r:id="rId12"/>
    <p:sldId id="282" r:id="rId13"/>
    <p:sldId id="337" r:id="rId14"/>
    <p:sldId id="338" r:id="rId15"/>
    <p:sldId id="280" r:id="rId16"/>
    <p:sldId id="277" r:id="rId17"/>
    <p:sldId id="278" r:id="rId18"/>
    <p:sldId id="279" r:id="rId19"/>
    <p:sldId id="287" r:id="rId20"/>
    <p:sldId id="283" r:id="rId21"/>
    <p:sldId id="284" r:id="rId22"/>
    <p:sldId id="290" r:id="rId23"/>
    <p:sldId id="292" r:id="rId24"/>
    <p:sldId id="291" r:id="rId25"/>
    <p:sldId id="293" r:id="rId26"/>
    <p:sldId id="285" r:id="rId27"/>
    <p:sldId id="286" r:id="rId28"/>
    <p:sldId id="294" r:id="rId29"/>
    <p:sldId id="289" r:id="rId30"/>
    <p:sldId id="288" r:id="rId31"/>
    <p:sldId id="298" r:id="rId32"/>
    <p:sldId id="295" r:id="rId33"/>
    <p:sldId id="305" r:id="rId34"/>
    <p:sldId id="297" r:id="rId35"/>
    <p:sldId id="332" r:id="rId36"/>
    <p:sldId id="306" r:id="rId37"/>
    <p:sldId id="299" r:id="rId38"/>
    <p:sldId id="300" r:id="rId39"/>
    <p:sldId id="301" r:id="rId40"/>
    <p:sldId id="307" r:id="rId41"/>
    <p:sldId id="308" r:id="rId42"/>
    <p:sldId id="309" r:id="rId43"/>
    <p:sldId id="302" r:id="rId44"/>
    <p:sldId id="303" r:id="rId45"/>
    <p:sldId id="313" r:id="rId46"/>
    <p:sldId id="304" r:id="rId47"/>
    <p:sldId id="314" r:id="rId48"/>
    <p:sldId id="312" r:id="rId49"/>
    <p:sldId id="310" r:id="rId50"/>
    <p:sldId id="315" r:id="rId51"/>
    <p:sldId id="340" r:id="rId52"/>
    <p:sldId id="311" r:id="rId53"/>
    <p:sldId id="339" r:id="rId54"/>
    <p:sldId id="316" r:id="rId55"/>
    <p:sldId id="321" r:id="rId56"/>
    <p:sldId id="322" r:id="rId57"/>
    <p:sldId id="317" r:id="rId58"/>
    <p:sldId id="318" r:id="rId59"/>
    <p:sldId id="324" r:id="rId60"/>
    <p:sldId id="323" r:id="rId61"/>
    <p:sldId id="325" r:id="rId62"/>
    <p:sldId id="319" r:id="rId63"/>
    <p:sldId id="326" r:id="rId64"/>
    <p:sldId id="327" r:id="rId65"/>
    <p:sldId id="333" r:id="rId66"/>
    <p:sldId id="330" r:id="rId67"/>
    <p:sldId id="320" r:id="rId68"/>
    <p:sldId id="328" r:id="rId69"/>
    <p:sldId id="329" r:id="rId70"/>
    <p:sldId id="331" r:id="rId71"/>
    <p:sldId id="334" r:id="rId72"/>
    <p:sldId id="34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4/6/2018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4/6/2018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4/6/2018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5F77-F831-472E-9B62-EF410E10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FC6-5432-45D2-BB7C-530234D97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62" y="1981201"/>
            <a:ext cx="5457738" cy="3809999"/>
          </a:xfrm>
        </p:spPr>
        <p:txBody>
          <a:bodyPr/>
          <a:lstStyle/>
          <a:p>
            <a:r>
              <a:rPr lang="en-US" b="1" dirty="0"/>
              <a:t>Feature:</a:t>
            </a:r>
            <a:r>
              <a:rPr lang="en-US" dirty="0"/>
              <a:t> A functionality of the application.</a:t>
            </a:r>
          </a:p>
          <a:p>
            <a:r>
              <a:rPr lang="en-US" b="1" dirty="0"/>
              <a:t>Edition/Package</a:t>
            </a:r>
            <a:r>
              <a:rPr lang="en-US" dirty="0"/>
              <a:t>: A set of the application features.</a:t>
            </a:r>
          </a:p>
          <a:p>
            <a:r>
              <a:rPr lang="en-US" b="1" dirty="0"/>
              <a:t>Subscription</a:t>
            </a:r>
            <a:r>
              <a:rPr lang="en-US" dirty="0"/>
              <a:t>: Assigning a package to a tenant for a period of time.</a:t>
            </a:r>
          </a:p>
          <a:p>
            <a:r>
              <a:rPr lang="en-US" b="1" dirty="0"/>
              <a:t>Payment</a:t>
            </a:r>
            <a:r>
              <a:rPr lang="en-US" dirty="0"/>
              <a:t>: A subscription has a price: Monthly, Yearly, User based and so on..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02862-12AD-4C24-B645-0F4AC430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65" y="1813755"/>
            <a:ext cx="5877873" cy="36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Utilization.</a:t>
            </a:r>
            <a:endParaRPr lang="tr-TR" dirty="0"/>
          </a:p>
          <a:p>
            <a:r>
              <a:rPr lang="en-US" dirty="0"/>
              <a:t>Low Costs.</a:t>
            </a:r>
          </a:p>
          <a:p>
            <a:r>
              <a:rPr lang="en-US" dirty="0"/>
              <a:t>Easy to add a new client (tenant).</a:t>
            </a:r>
          </a:p>
          <a:p>
            <a:r>
              <a:rPr lang="en-US" dirty="0"/>
              <a:t>All clients use the same application &amp; version.</a:t>
            </a:r>
          </a:p>
          <a:p>
            <a:pPr lvl="1"/>
            <a:r>
              <a:rPr lang="en-US" dirty="0"/>
              <a:t>Reduces maintenance &amp; upgrade costs.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Isolation.</a:t>
            </a:r>
          </a:p>
          <a:p>
            <a:r>
              <a:rPr lang="en-US" dirty="0"/>
              <a:t>Performance: One tenant’s heavy usage may effect the other tenants.</a:t>
            </a:r>
          </a:p>
          <a:p>
            <a:r>
              <a:rPr lang="en-US" dirty="0"/>
              <a:t>Different client requirements, configuration &amp; customization.</a:t>
            </a:r>
          </a:p>
          <a:p>
            <a:r>
              <a:rPr lang="en-US" dirty="0"/>
              <a:t>Security.</a:t>
            </a:r>
          </a:p>
          <a:p>
            <a:r>
              <a:rPr lang="en-US" dirty="0"/>
              <a:t>Backup (per tenant?)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405258" y="3317032"/>
            <a:ext cx="211804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exactly like on-premise: </a:t>
            </a:r>
            <a:r>
              <a:rPr lang="en-US" b="1" dirty="0"/>
              <a:t>Separated users, permissions, data…</a:t>
            </a:r>
          </a:p>
          <a:p>
            <a:r>
              <a:rPr lang="en-US" dirty="0"/>
              <a:t>Should be able to work as </a:t>
            </a:r>
            <a:r>
              <a:rPr lang="en-US" b="1" dirty="0"/>
              <a:t>on-premise </a:t>
            </a:r>
            <a:r>
              <a:rPr lang="en-US" dirty="0"/>
              <a:t>too.</a:t>
            </a:r>
          </a:p>
          <a:p>
            <a:r>
              <a:rPr lang="en-US" dirty="0"/>
              <a:t>Should be developed </a:t>
            </a:r>
            <a:r>
              <a:rPr lang="en-US" b="1" dirty="0"/>
              <a:t>independent from multi-tenancy</a:t>
            </a:r>
            <a:r>
              <a:rPr lang="en-US" dirty="0"/>
              <a:t>. Multi-tenancy should be implemented in the infrastructure/framework.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F29D-7B5E-4E55-A3B6-742E4055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52" y="190850"/>
            <a:ext cx="5522754" cy="41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  <a:p>
            <a:r>
              <a:rPr lang="en-US" dirty="0"/>
              <a:t>ASP.NET Core</a:t>
            </a:r>
          </a:p>
          <a:p>
            <a:pPr lvl="1"/>
            <a:r>
              <a:rPr lang="en-US" dirty="0"/>
              <a:t>On-demand</a:t>
            </a:r>
          </a:p>
          <a:p>
            <a:pPr lvl="1"/>
            <a:r>
              <a:rPr lang="en-US" b="1" dirty="0"/>
              <a:t>Middleware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(after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app.UseAuthentication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())</a:t>
            </a:r>
            <a:endParaRPr lang="tr-T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D99C7-A33E-4AF6-A1C4-8EFF62529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41" y="1075045"/>
            <a:ext cx="5560670" cy="5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IHttpContextAccessor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D898F-F7B8-4C94-A933-22B21D01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11" y="1922106"/>
            <a:ext cx="10601061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6CA7-6B54-420B-B41A-56BA3B27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2CE77-5BE4-4BBD-A1A7-0A34107C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480" y="1065714"/>
            <a:ext cx="7231039" cy="55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110C9-A796-41AE-A722-6029F1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17033"/>
            <a:ext cx="8371114" cy="54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637820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209" y="2285557"/>
            <a:ext cx="3740105" cy="2512084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br>
              <a:rPr lang="en-US" dirty="0"/>
            </a:br>
            <a:r>
              <a:rPr lang="en-US" b="1" dirty="0"/>
              <a:t>@hikalkan</a:t>
            </a:r>
          </a:p>
          <a:p>
            <a:r>
              <a:rPr lang="en-US" dirty="0"/>
              <a:t>Twitter</a:t>
            </a:r>
            <a:br>
              <a:rPr lang="en-US" dirty="0"/>
            </a:br>
            <a:r>
              <a:rPr lang="en-US" b="1" dirty="0"/>
              <a:t>@</a:t>
            </a:r>
            <a:r>
              <a:rPr lang="en-US" b="1" dirty="0" err="1"/>
              <a:t>hibrahimkalkan</a:t>
            </a:r>
            <a:endParaRPr lang="en-US" b="1" dirty="0"/>
          </a:p>
          <a:p>
            <a:r>
              <a:rPr lang="en-US" dirty="0"/>
              <a:t>Email</a:t>
            </a:r>
            <a:br>
              <a:rPr lang="en-US" dirty="0"/>
            </a:br>
            <a:r>
              <a:rPr lang="en-US" b="1" dirty="0"/>
              <a:t>halil.kalkan@volosoft.com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05A87-42AF-4CC6-8AE1-E683106F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2" y="1743342"/>
            <a:ext cx="7839914" cy="4795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C35CE-867E-4D87-B2B7-B44D639A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911" y="242728"/>
            <a:ext cx="5022079" cy="14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B8597-BDF7-40FB-AC6A-15DE7E55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9" y="1396188"/>
            <a:ext cx="6522125" cy="256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2149-EA8D-49C3-A033-3BFC8F52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716" y="1075045"/>
            <a:ext cx="5674567" cy="5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1489-7F8E-47CF-B6DC-18F6B5F1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UI Design to Select the Tenant</a:t>
            </a:r>
            <a:endParaRPr lang="tr-TR" dirty="0"/>
          </a:p>
        </p:txBody>
      </p:sp>
      <p:pic>
        <p:nvPicPr>
          <p:cNvPr id="6146" name="Picture 2" descr="login-screen.png">
            <a:extLst>
              <a:ext uri="{FF2B5EF4-FFF2-40B4-BE49-F238E27FC236}">
                <a16:creationId xmlns:a16="http://schemas.microsoft.com/office/drawing/2014/main" id="{9ECD844A-EF42-4DD0-9874-2FE7544838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6238"/>
            <a:ext cx="396644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7304-B1FF-41BE-96BF-055208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63" y="1075045"/>
            <a:ext cx="3409512" cy="50085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41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59432-5B99-4655-AC0D-3583AC3D5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727" y="3673797"/>
            <a:ext cx="7996688" cy="1142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01" y="2056718"/>
            <a:ext cx="8036614" cy="12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E09DC-FE86-42E8-B664-5B87D51F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4" y="226864"/>
            <a:ext cx="5884595" cy="5771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4.5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4,300+ stars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470,000+ downloads on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76B73-AF47-4908-9888-4700175F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0" y="3078759"/>
            <a:ext cx="4959469" cy="2915325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r>
              <a:rPr lang="en-US" dirty="0"/>
              <a:t>In it’s constructor.</a:t>
            </a:r>
          </a:p>
          <a:p>
            <a:pPr lvl="1"/>
            <a:r>
              <a:rPr lang="en-US" dirty="0"/>
              <a:t>Why..?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637F6-0B47-4322-9753-DA618BA0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38" y="1066800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Isolation</a:t>
            </a:r>
          </a:p>
        </p:txBody>
      </p:sp>
      <p:pic>
        <p:nvPicPr>
          <p:cNvPr id="4098" name="Picture 2" descr="Image result for cache">
            <a:extLst>
              <a:ext uri="{FF2B5EF4-FFF2-40B4-BE49-F238E27FC236}">
                <a16:creationId xmlns:a16="http://schemas.microsoft.com/office/drawing/2014/main" id="{09EF4CC6-2354-4469-AB94-9BCBC52C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70" y="227654"/>
            <a:ext cx="5515804" cy="41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Isolation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Key/Value Caches </a:t>
            </a:r>
            <a:r>
              <a:rPr lang="en-US" dirty="0"/>
              <a:t>may share same data space for all tenants.</a:t>
            </a:r>
          </a:p>
          <a:p>
            <a:r>
              <a:rPr lang="en-US" dirty="0"/>
              <a:t>Tenants may want to cache </a:t>
            </a:r>
            <a:r>
              <a:rPr lang="en-US" b="1" dirty="0"/>
              <a:t>same type </a:t>
            </a:r>
            <a:r>
              <a:rPr lang="en-US" dirty="0"/>
              <a:t>of data with </a:t>
            </a:r>
            <a:r>
              <a:rPr lang="en-US" b="1" dirty="0"/>
              <a:t>same id </a:t>
            </a:r>
            <a:r>
              <a:rPr lang="en-US" dirty="0"/>
              <a:t>(unique per tenant).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7E2D5-0756-4E86-AB02-F9E16639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9" y="2967716"/>
            <a:ext cx="8393516" cy="29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F676-CA4B-4EB3-AEE7-28A4C623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Disable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7918E-E9C3-49D5-9129-5F0ECCB61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want to run the application as </a:t>
            </a:r>
            <a:r>
              <a:rPr lang="en-US" b="1" dirty="0"/>
              <a:t>on-premise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Every table still has the </a:t>
            </a:r>
            <a:r>
              <a:rPr lang="en-US" dirty="0" err="1"/>
              <a:t>TenantId</a:t>
            </a:r>
            <a:r>
              <a:rPr lang="en-US" dirty="0"/>
              <a:t> column (with null values).</a:t>
            </a:r>
          </a:p>
          <a:p>
            <a:pPr lvl="1"/>
            <a:endParaRPr lang="en-US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993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D7E0-3C1C-4B85-AB63-3FC18387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240" y="229956"/>
            <a:ext cx="9601200" cy="1142385"/>
          </a:xfrm>
        </p:spPr>
        <p:txBody>
          <a:bodyPr anchor="t"/>
          <a:lstStyle/>
          <a:p>
            <a:r>
              <a:rPr lang="en-US" dirty="0"/>
              <a:t>NDC London 2018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4A5A5-DA2F-488F-A0DA-2593D3B1B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48" y="893679"/>
            <a:ext cx="7289429" cy="4187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7886B-4C87-4439-A7D4-66F215C6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49" y="227017"/>
            <a:ext cx="4372376" cy="5829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CED7D-8568-4A99-BB1A-BEC149B6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9" y="5137027"/>
            <a:ext cx="7289429" cy="9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Transactions</a:t>
            </a:r>
            <a:endParaRPr lang="tr-TR" dirty="0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DF6D80BF-2497-46B4-BED6-7817503C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01" y="276838"/>
            <a:ext cx="6611440" cy="403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DED3-522C-4C89-9A6E-3192B385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Database / Multiple </a:t>
            </a:r>
            <a:r>
              <a:rPr lang="en-US" dirty="0" err="1"/>
              <a:t>DbContext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C50F9-3E56-4AA4-AD2E-F9C0B33AA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374389"/>
            <a:ext cx="5794703" cy="68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5318B-3F2E-4BB4-9023-A759A5F9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12" y="2866205"/>
            <a:ext cx="8244149" cy="5821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CDD772-6AA0-45F1-8515-282049F34BC3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</a:t>
            </a:r>
            <a:r>
              <a:rPr lang="en-US" dirty="0" err="1"/>
              <a:t>dbcontext</a:t>
            </a:r>
            <a:r>
              <a:rPr lang="en-US" dirty="0"/>
              <a:t> can share single connection &amp; transaction!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 Core 2.1 supports </a:t>
            </a:r>
            <a:r>
              <a:rPr lang="en-US" dirty="0" err="1"/>
              <a:t>TransactionScope</a:t>
            </a:r>
            <a:endParaRPr lang="en-US" dirty="0"/>
          </a:p>
          <a:p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1DA94-A4CA-4170-8682-73E23224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850" y="3985097"/>
            <a:ext cx="4969520" cy="18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8DA4-A894-4405-81F3-988F7858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Database / Distributed Transactions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36B3E-9CA1-4B02-9011-D34E61B4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Multi-tenant (or host + tenant) operations may require </a:t>
            </a:r>
            <a:r>
              <a:rPr lang="en-US" b="1" dirty="0"/>
              <a:t>distributed transactions</a:t>
            </a:r>
            <a:r>
              <a:rPr lang="en-US" dirty="0"/>
              <a:t> with </a:t>
            </a:r>
            <a:r>
              <a:rPr lang="en-US" b="1" i="1" dirty="0"/>
              <a:t>database per tenant</a:t>
            </a:r>
            <a:r>
              <a:rPr lang="en-US" dirty="0"/>
              <a:t> approach.</a:t>
            </a:r>
          </a:p>
          <a:p>
            <a:r>
              <a:rPr lang="en-US" dirty="0"/>
              <a:t>SQL Server can handle but requires to run </a:t>
            </a:r>
            <a:r>
              <a:rPr lang="en-US" b="1" dirty="0"/>
              <a:t>MSDTC</a:t>
            </a:r>
            <a:r>
              <a:rPr lang="en-US" dirty="0"/>
              <a:t>.</a:t>
            </a:r>
          </a:p>
          <a:p>
            <a:r>
              <a:rPr lang="en-US" dirty="0"/>
              <a:t>May not be possible for cloud platforms.</a:t>
            </a:r>
          </a:p>
          <a:p>
            <a:r>
              <a:rPr lang="en-US" dirty="0"/>
              <a:t>Avoid where possible, or use event queues or some other </a:t>
            </a:r>
            <a:r>
              <a:rPr lang="en-US" dirty="0" err="1"/>
              <a:t>async</a:t>
            </a:r>
            <a:r>
              <a:rPr lang="en-US" dirty="0"/>
              <a:t> mechanism.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96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BDE1-C46A-42BA-8FE9-CC5F8E38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AF91A-86DC-4C2D-9A10-11DF67365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Practices, Optimizations &amp; Integrations</a:t>
            </a:r>
            <a:endParaRPr lang="tr-TR" dirty="0"/>
          </a:p>
        </p:txBody>
      </p:sp>
      <p:pic>
        <p:nvPicPr>
          <p:cNvPr id="10242" name="Picture 2" descr="Image result for optimization">
            <a:extLst>
              <a:ext uri="{FF2B5EF4-FFF2-40B4-BE49-F238E27FC236}">
                <a16:creationId xmlns:a16="http://schemas.microsoft.com/office/drawing/2014/main" id="{5DB536FD-73E1-470F-AD60-C5E852F8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07" y="276838"/>
            <a:ext cx="6116950" cy="40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2151-A3B6-4AD6-9F94-89C0A8F6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Host &amp; 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86B6-B8F8-4271-81EB-C5B02463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two applications, deploy individually:</a:t>
            </a:r>
          </a:p>
          <a:p>
            <a:pPr lvl="1"/>
            <a:r>
              <a:rPr lang="en-US" dirty="0"/>
              <a:t>Tenant application: The actual business application.</a:t>
            </a:r>
          </a:p>
          <a:p>
            <a:pPr lvl="2"/>
            <a:r>
              <a:rPr lang="en-US" dirty="0"/>
              <a:t>Can be deployed as on-premise too.</a:t>
            </a:r>
          </a:p>
          <a:p>
            <a:pPr lvl="1"/>
            <a:r>
              <a:rPr lang="en-US" dirty="0"/>
              <a:t>Host application: The application used by the host users to manage tenants.</a:t>
            </a:r>
          </a:p>
          <a:p>
            <a:pPr lvl="2"/>
            <a:r>
              <a:rPr lang="en-US" dirty="0"/>
              <a:t>Do not include in an on-premise deployment.</a:t>
            </a:r>
          </a:p>
          <a:p>
            <a:pPr lvl="2"/>
            <a:r>
              <a:rPr lang="en-US" dirty="0"/>
              <a:t>Separate data schema &amp; database from the tenant application.</a:t>
            </a:r>
          </a:p>
          <a:p>
            <a:pPr lvl="3"/>
            <a:r>
              <a:rPr lang="en-US" dirty="0"/>
              <a:t>Store tenancy-related data: Tenants, Subscriptions, Payments, Editions… etc.</a:t>
            </a:r>
          </a:p>
          <a:p>
            <a:r>
              <a:rPr lang="en-US" dirty="0"/>
              <a:t>Reduces tenant context switch by design.</a:t>
            </a:r>
          </a:p>
        </p:txBody>
      </p:sp>
    </p:spTree>
    <p:extLst>
      <p:ext uri="{BB962C8B-B14F-4D97-AF65-F5344CB8AC3E}">
        <p14:creationId xmlns:p14="http://schemas.microsoft.com/office/powerpoint/2010/main" val="30443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DFAB-3342-47E5-82CB-EB630FB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Identity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D1E4D-089F-42B1-804B-E8FE74D7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958" y="1328688"/>
            <a:ext cx="7846083" cy="4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372-B9F1-4D0F-B023-F1E13AF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IdentityServer4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1DAE4-C83E-4285-A0E3-C189557B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18" y="1374711"/>
            <a:ext cx="9515163" cy="45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5BD81B-8896-4F71-B558-98A6A399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83" y="500331"/>
            <a:ext cx="9060637" cy="5584276"/>
          </a:xfrm>
          <a:prstGeom prst="rect">
            <a:avLst/>
          </a:prstGeom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8EA1A416-0D29-42B1-A695-4D2C6F96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B477-A5C6-46DF-AC77-3F98D68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Tables / Indexes by </a:t>
            </a:r>
            <a:r>
              <a:rPr lang="en-US" dirty="0" err="1"/>
              <a:t>TenantId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50DB-6EA5-4196-8F7E-D7E8920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partitions for all (or big) tables by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r>
              <a:rPr lang="en-US" dirty="0"/>
              <a:t>Or Create </a:t>
            </a:r>
            <a:r>
              <a:rPr lang="en-US" dirty="0" err="1"/>
              <a:t>TenantId</a:t>
            </a:r>
            <a:r>
              <a:rPr lang="en-US" dirty="0"/>
              <a:t> indexes.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96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D449-EA53-4CE0-BE33-F9E035E4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Interception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93E0F-7DF9-44AE-A109-3CAA00F9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37" y="1875070"/>
            <a:ext cx="10671900" cy="34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49C8-1458-42AD-AA16-46B8587D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5A617-6395-4C46-A95B-AF38E57A4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Miscellaneous</a:t>
            </a:r>
            <a:endParaRPr lang="tr-TR" dirty="0"/>
          </a:p>
        </p:txBody>
      </p:sp>
      <p:pic>
        <p:nvPicPr>
          <p:cNvPr id="9220" name="Picture 4" descr="Image result for Ã§eÅitli">
            <a:extLst>
              <a:ext uri="{FF2B5EF4-FFF2-40B4-BE49-F238E27FC236}">
                <a16:creationId xmlns:a16="http://schemas.microsoft.com/office/drawing/2014/main" id="{0C793D65-2B25-4E11-ACA1-72CC9D7D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11" y="222920"/>
            <a:ext cx="6133532" cy="408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9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9E1A-8A6F-4DC6-8666-9EBE038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F222-E0CA-435D-879F-15F56CB27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4102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GUID compared to auto increment (</a:t>
            </a:r>
            <a:r>
              <a:rPr lang="en-US" dirty="0" err="1"/>
              <a:t>int</a:t>
            </a:r>
            <a:r>
              <a:rPr lang="en-US" dirty="0"/>
              <a:t>/long)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Client can determine the value. No need to database roundtrip.</a:t>
            </a:r>
          </a:p>
          <a:p>
            <a:pPr lvl="3"/>
            <a:r>
              <a:rPr lang="en-US" dirty="0"/>
              <a:t>Allows us to use </a:t>
            </a:r>
            <a:r>
              <a:rPr lang="en-US" dirty="0" err="1"/>
              <a:t>dbcontext.SaveChanges</a:t>
            </a:r>
            <a:r>
              <a:rPr lang="en-US" dirty="0"/>
              <a:t>() only once.</a:t>
            </a:r>
          </a:p>
          <a:p>
            <a:pPr lvl="2"/>
            <a:r>
              <a:rPr lang="en-US" dirty="0"/>
              <a:t>Unique values even between tenants.</a:t>
            </a:r>
          </a:p>
          <a:p>
            <a:pPr lvl="2"/>
            <a:r>
              <a:rPr lang="en-US" dirty="0"/>
              <a:t>Easier to merge/split/replicate databases.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More data space (16 bytes to 4/8 bytes).</a:t>
            </a:r>
          </a:p>
          <a:p>
            <a:pPr lvl="1"/>
            <a:r>
              <a:rPr lang="en-US" dirty="0"/>
              <a:t>Gray Area</a:t>
            </a:r>
          </a:p>
          <a:p>
            <a:pPr lvl="2"/>
            <a:r>
              <a:rPr lang="en-US" dirty="0"/>
              <a:t>Not user/debug friendly Id values. But it’s more secure!</a:t>
            </a:r>
          </a:p>
          <a:p>
            <a:pPr lvl="1"/>
            <a:r>
              <a:rPr lang="en-US" dirty="0"/>
              <a:t>Notes</a:t>
            </a:r>
          </a:p>
          <a:p>
            <a:pPr lvl="2"/>
            <a:r>
              <a:rPr lang="en-US" dirty="0"/>
              <a:t>Should use sequential algorithms (important for clustered indexes).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321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8091-F7F3-42A5-BB8D-6212294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Jobs / Workers / 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121E-3696-4846-9BD4-A1EB10C5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ambient tenant context!</a:t>
            </a:r>
          </a:p>
          <a:p>
            <a:r>
              <a:rPr lang="en-US" dirty="0"/>
              <a:t>Shared pool of threads between tenants?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71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32D-F170-4F95-8D60-4DCA6BCF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Configuration/Settings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8C9C-7BDF-42E7-923E-B54BFB1B9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Tenant based settings may override global settings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(Ex: password complexity)</a:t>
            </a:r>
            <a:r>
              <a:rPr lang="en-US" dirty="0"/>
              <a:t>.</a:t>
            </a:r>
          </a:p>
          <a:p>
            <a:r>
              <a:rPr lang="en-US" dirty="0"/>
              <a:t>Some settings may be invisible from tenants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(Ex: SMTP password)</a:t>
            </a:r>
            <a:r>
              <a:rPr lang="en-US" dirty="0"/>
              <a:t>.</a:t>
            </a:r>
          </a:p>
          <a:p>
            <a:r>
              <a:rPr lang="en-US" dirty="0"/>
              <a:t>Setting fallback: User &gt; Tenant &gt; Global (host) &gt; Hard-Coded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(Ex: menu position)</a:t>
            </a:r>
          </a:p>
          <a:p>
            <a:r>
              <a:rPr lang="en-US" dirty="0"/>
              <a:t>Branding: Tenant logo, colors… etc.</a:t>
            </a:r>
            <a:endParaRPr lang="tr-T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spnetboilerplate.com/images/home/abp-concerns.png">
            <a:extLst>
              <a:ext uri="{FF2B5EF4-FFF2-40B4-BE49-F238E27FC236}">
                <a16:creationId xmlns:a16="http://schemas.microsoft.com/office/drawing/2014/main" id="{F094C3FC-1A0C-4A03-B86E-A0BB0094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60" y="265519"/>
            <a:ext cx="9882495" cy="56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F5498197-3FE5-4D35-A136-5D2B3AB8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66A2-E8AB-487B-B5C1-0F1DC25B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Plug-ins/Services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D6BE-4B8E-454A-9F66-4236C618F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different/custom services for different tenants.</a:t>
            </a:r>
          </a:p>
          <a:p>
            <a:pPr lvl="1"/>
            <a:r>
              <a:rPr lang="en-US" dirty="0"/>
              <a:t>Tenant-aware dependency injection.</a:t>
            </a:r>
          </a:p>
          <a:p>
            <a:r>
              <a:rPr lang="en-US" dirty="0"/>
              <a:t>Application </a:t>
            </a:r>
            <a:r>
              <a:rPr lang="en-US" b="1" dirty="0"/>
              <a:t>container</a:t>
            </a:r>
            <a:r>
              <a:rPr lang="en-US" dirty="0"/>
              <a:t> per tenant?</a:t>
            </a:r>
          </a:p>
          <a:p>
            <a:pPr lvl="1"/>
            <a:r>
              <a:rPr lang="en-US" dirty="0"/>
              <a:t>Combined with Elastic database pool.</a:t>
            </a:r>
          </a:p>
          <a:p>
            <a:pPr lvl="1"/>
            <a:r>
              <a:rPr lang="en-US" dirty="0"/>
              <a:t>Possibility for multi-versioning.</a:t>
            </a:r>
          </a:p>
          <a:p>
            <a:pPr lvl="1"/>
            <a:r>
              <a:rPr lang="en-US" dirty="0"/>
              <a:t>Possibility of loading application with tenant-specific plug-ins.</a:t>
            </a:r>
          </a:p>
          <a:p>
            <a:pPr lvl="1"/>
            <a:r>
              <a:rPr lang="en-US" dirty="0"/>
              <a:t>Different tenants may have different database schemas.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45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0AFE-2842-4567-B7BB-EA524D78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 With Microservices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CA6B-28A1-4CD7-9DB6-361AF343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of every service has its </a:t>
            </a:r>
            <a:r>
              <a:rPr lang="en-US" b="1" dirty="0"/>
              <a:t>own database</a:t>
            </a:r>
            <a:r>
              <a:rPr lang="en-US" dirty="0"/>
              <a:t> combined with </a:t>
            </a:r>
            <a:r>
              <a:rPr lang="en-US" b="1" dirty="0"/>
              <a:t>database per tenant</a:t>
            </a:r>
            <a:r>
              <a:rPr lang="en-US" dirty="0"/>
              <a:t>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77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748406" y="1474774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  <a:endParaRPr lang="tr-T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D61D-500C-4780-9151-68DA2B15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E4F5-8A64-4CEB-9B00-5CCB732B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63B50-47C2-4C11-A6BE-BAE7A888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21" y="234892"/>
            <a:ext cx="10473157" cy="587613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5B609-FB29-48E2-9A99-AD0B3F7C9096}"/>
              </a:ext>
            </a:extLst>
          </p:cNvPr>
          <p:cNvSpPr txBox="1"/>
          <p:nvPr/>
        </p:nvSpPr>
        <p:spPr>
          <a:xfrm>
            <a:off x="1295400" y="625150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aspnetzero.com</a:t>
            </a:r>
            <a:endParaRPr lang="tr-TR" sz="2400" i="1" dirty="0"/>
          </a:p>
        </p:txBody>
      </p:sp>
    </p:spTree>
    <p:extLst>
      <p:ext uri="{BB962C8B-B14F-4D97-AF65-F5344CB8AC3E}">
        <p14:creationId xmlns:p14="http://schemas.microsoft.com/office/powerpoint/2010/main" val="14352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1534</TotalTime>
  <Words>1597</Words>
  <Application>Microsoft Office PowerPoint</Application>
  <PresentationFormat>Widescreen</PresentationFormat>
  <Paragraphs>239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NDC London 2018</vt:lpstr>
      <vt:lpstr>PowerPoint Presentation</vt:lpstr>
      <vt:lpstr>PowerPoint Presentation</vt:lpstr>
      <vt:lpstr>PowerPoint Presentation</vt:lpstr>
      <vt:lpstr>SaaS</vt:lpstr>
      <vt:lpstr>On-Premise / IaaS / PaaS / SaaS</vt:lpstr>
      <vt:lpstr>SaaS Concepts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ASP.NET Core Multi-Tenancy Middleware</vt:lpstr>
      <vt:lpstr>ASP.NET Core Multi-Tenancy Middleware</vt:lpstr>
      <vt:lpstr>Change Current Tenant</vt:lpstr>
      <vt:lpstr>Change Current Tenant (Nested)</vt:lpstr>
      <vt:lpstr>Change Current Tenant</vt:lpstr>
      <vt:lpstr>Multi-Tenancy Middleware Implementation</vt:lpstr>
      <vt:lpstr>UI Design to Select the Tenant</vt:lpstr>
      <vt:lpstr>Multi-Tenancy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Other Options</vt:lpstr>
      <vt:lpstr>Setting Tenant Id for New Entities</vt:lpstr>
      <vt:lpstr>Safe Way to Manipulate Data</vt:lpstr>
      <vt:lpstr>Multi-Tenancy</vt:lpstr>
      <vt:lpstr>Cache Isolation</vt:lpstr>
      <vt:lpstr>Multi-Tenancy</vt:lpstr>
      <vt:lpstr>Disable/Enable By Scope</vt:lpstr>
      <vt:lpstr>Globally Disable</vt:lpstr>
      <vt:lpstr>Multi-Tenancy</vt:lpstr>
      <vt:lpstr>Single Database / Multiple DbContext</vt:lpstr>
      <vt:lpstr>Multiple Database / Distributed Transactions</vt:lpstr>
      <vt:lpstr>Multi-Tenancy</vt:lpstr>
      <vt:lpstr>Schema / Data Migration</vt:lpstr>
      <vt:lpstr>Schema / Data Migration</vt:lpstr>
      <vt:lpstr>Multi-Tenancy</vt:lpstr>
      <vt:lpstr>Separate Host &amp; Tenant Application</vt:lpstr>
      <vt:lpstr>ASP.NET Core Identity Integration</vt:lpstr>
      <vt:lpstr>IdentityServer4 Integration</vt:lpstr>
      <vt:lpstr>Partition Tables / Indexes by TenantId</vt:lpstr>
      <vt:lpstr>Multi-Tenancy</vt:lpstr>
      <vt:lpstr>Feature / Package / Subscription System</vt:lpstr>
      <vt:lpstr>Feature Checking</vt:lpstr>
      <vt:lpstr>Declarative Feature Check Implementation Options</vt:lpstr>
      <vt:lpstr>Method Interception</vt:lpstr>
      <vt:lpstr>Multi-Tenancy</vt:lpstr>
      <vt:lpstr>Primary Keys</vt:lpstr>
      <vt:lpstr>Background Jobs / Workers / Services</vt:lpstr>
      <vt:lpstr>Configuration/Settings</vt:lpstr>
      <vt:lpstr>Tenant Plug-ins/Services</vt:lpstr>
      <vt:lpstr>Multi-tenancy With Microservices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141</cp:revision>
  <dcterms:created xsi:type="dcterms:W3CDTF">2018-04-01T17:54:56Z</dcterms:created>
  <dcterms:modified xsi:type="dcterms:W3CDTF">2018-04-06T11:47:58Z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